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7" r:id="rId4"/>
    <p:sldId id="270" r:id="rId5"/>
    <p:sldId id="258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Black" panose="02000000000000000000" pitchFamily="2" charset="0"/>
      <p:bold r:id="rId21"/>
      <p:italic r:id="rId22"/>
      <p:boldItalic r:id="rId23"/>
    </p:embeddedFont>
    <p:embeddedFont>
      <p:font typeface="Roboto Thin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27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19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31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4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787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68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AU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World Population II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Olanike Adeoye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 07/04/2020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</a:t>
            </a:r>
            <a:r>
              <a:rPr lang="en-AU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ion 7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tablle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countries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countries.id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population_years.country_id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continent,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SUM(population)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total_population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(million),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year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tablle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WHERE year = 2010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1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2 DESC;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61157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What was the total population of each continent in 2010?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078484121"/>
              </p:ext>
            </p:extLst>
          </p:nvPr>
        </p:nvGraphicFramePr>
        <p:xfrm>
          <a:off x="177975" y="2338210"/>
          <a:ext cx="4920900" cy="24296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continent</a:t>
                      </a:r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total_</a:t>
                      </a:r>
                      <a:r>
                        <a:rPr lang="en-AU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population</a:t>
                      </a:r>
                      <a:r>
                        <a:rPr lang="en-AU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AU" sz="1000" b="0" dirty="0">
                          <a:solidFill>
                            <a:schemeClr val="bg1"/>
                          </a:solidFill>
                          <a:latin typeface="+mn-lt"/>
                          <a:cs typeface="Courier New" panose="02070309020205020404" pitchFamily="49" charset="0"/>
                        </a:rPr>
                        <a:t>(million)</a:t>
                      </a:r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Asia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4133.09148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Africa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1015.47846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Europe</a:t>
                      </a:r>
                      <a:endParaRPr lang="en-AU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723.06044</a:t>
                      </a:r>
                      <a:endParaRPr lang="en-AU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North America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539.79456</a:t>
                      </a:r>
                      <a:endParaRPr lang="en-AU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South America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396.58235</a:t>
                      </a:r>
                      <a:endParaRPr lang="en-AU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32839996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Oceania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34.95696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304538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3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95269"/>
                </a:solidFill>
              </a:rPr>
              <a:t>Dataset</a:t>
            </a:r>
            <a:endParaRPr sz="40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AU" sz="2800" dirty="0">
                <a:highlight>
                  <a:srgbClr val="FFFFFF"/>
                </a:highlight>
              </a:rPr>
              <a:t>Dataset of world population by country data from recent years. 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highlight>
                  <a:srgbClr val="FFFFFF"/>
                </a:highlight>
              </a:rPr>
              <a:t>SQL queries were written to retrieve interesting data and answer a set of specific questions.</a:t>
            </a:r>
          </a:p>
          <a:p>
            <a:br>
              <a:rPr lang="en-AU" sz="2400" dirty="0">
                <a:highlight>
                  <a:srgbClr val="FFFFFF"/>
                </a:highlight>
              </a:rPr>
            </a:b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928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720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970060"/>
            <a:ext cx="8061300" cy="400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lnSpc>
                <a:spcPct val="200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AU" sz="1600" dirty="0">
                <a:highlight>
                  <a:srgbClr val="FFFFFF"/>
                </a:highlight>
              </a:rPr>
              <a:t>1. How many entries in the countries table are from Africa?</a:t>
            </a:r>
          </a:p>
          <a:p>
            <a:pPr>
              <a:lnSpc>
                <a:spcPct val="200000"/>
              </a:lnSpc>
            </a:pPr>
            <a:r>
              <a:rPr lang="en-AU" sz="1600" dirty="0">
                <a:highlight>
                  <a:srgbClr val="FFFFFF"/>
                </a:highlight>
              </a:rPr>
              <a:t> 2. What was the total population of the continent of Oceania in 2005?</a:t>
            </a:r>
          </a:p>
          <a:p>
            <a:pPr>
              <a:lnSpc>
                <a:spcPct val="200000"/>
              </a:lnSpc>
            </a:pPr>
            <a:r>
              <a:rPr lang="en-AU" sz="1600" dirty="0">
                <a:highlight>
                  <a:srgbClr val="FFFFFF"/>
                </a:highlight>
              </a:rPr>
              <a:t>3. What is the average population of countries in South America in 2003?</a:t>
            </a:r>
          </a:p>
          <a:p>
            <a:pPr>
              <a:lnSpc>
                <a:spcPct val="200000"/>
              </a:lnSpc>
            </a:pPr>
            <a:r>
              <a:rPr lang="en-AU" sz="1600" dirty="0">
                <a:highlight>
                  <a:srgbClr val="FFFFFF"/>
                </a:highlight>
              </a:rPr>
              <a:t>4. What country had the smallest population in 2007?</a:t>
            </a:r>
          </a:p>
          <a:p>
            <a:pPr>
              <a:lnSpc>
                <a:spcPct val="200000"/>
              </a:lnSpc>
            </a:pPr>
            <a:r>
              <a:rPr lang="en-AU" sz="1600" dirty="0">
                <a:highlight>
                  <a:srgbClr val="FFFFFF"/>
                </a:highlight>
              </a:rPr>
              <a:t>5. What is the average population of Poland during the time period covered by this         dataset?</a:t>
            </a:r>
          </a:p>
          <a:p>
            <a:pPr>
              <a:lnSpc>
                <a:spcPct val="200000"/>
              </a:lnSpc>
            </a:pPr>
            <a:r>
              <a:rPr lang="en-AU" sz="1600" dirty="0">
                <a:highlight>
                  <a:srgbClr val="FFFFFF"/>
                </a:highlight>
              </a:rPr>
              <a:t>6. How many countries have the word “The” in their name?</a:t>
            </a:r>
          </a:p>
          <a:p>
            <a:pPr>
              <a:lnSpc>
                <a:spcPct val="200000"/>
              </a:lnSpc>
            </a:pPr>
            <a:r>
              <a:rPr lang="en-AU" sz="1600" dirty="0">
                <a:highlight>
                  <a:srgbClr val="FFFFFF"/>
                </a:highlight>
              </a:rPr>
              <a:t>7. What was the total population of each continent in 2010?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1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COUNT(*)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number_of_countries_from_Africa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countries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WHERE continent is 'Africa’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How many entries in the countries table are from Africa?</a:t>
            </a:r>
          </a:p>
          <a:p>
            <a:r>
              <a:rPr lang="en-AU" dirty="0"/>
              <a:t> 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860388684"/>
              </p:ext>
            </p:extLst>
          </p:nvPr>
        </p:nvGraphicFramePr>
        <p:xfrm>
          <a:off x="177974" y="3189000"/>
          <a:ext cx="4920899" cy="175872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20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772">
                <a:tc>
                  <a:txBody>
                    <a:bodyPr/>
                    <a:lstStyle/>
                    <a:p>
                      <a:pPr algn="ctr"/>
                      <a:r>
                        <a:rPr lang="en-AU" sz="10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number_of_countries_from_Africa</a:t>
                      </a:r>
                      <a:endParaRPr lang="en-AU" sz="1000" b="1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9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2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countries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ON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countries.id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population_years.country_id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SUM(population)AS total_pop_of_Oceania_in_2005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WHERE continent is 'Oceania’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AND year = 2005;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6143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What was the total population of the continent of Oceania in 2005?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﻿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790987078"/>
              </p:ext>
            </p:extLst>
          </p:nvPr>
        </p:nvGraphicFramePr>
        <p:xfrm>
          <a:off x="206849" y="2478444"/>
          <a:ext cx="4863152" cy="119216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863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4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total_pop_of_Oceania_in_2005 (million)</a:t>
                      </a:r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9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32.66417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76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3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tablle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countries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countries.id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population_years.country_id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avg(population) AS  avg_pop_SouthAmerica_in_2003 (million)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tablle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WHERE continent = 'South America’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AND year = 2003;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02504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What is the average population of countries in South America in 2003?</a:t>
            </a:r>
          </a:p>
          <a:p>
            <a:r>
              <a:rPr lang="en-AU" dirty="0"/>
              <a:t> 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088131410"/>
              </p:ext>
            </p:extLst>
          </p:nvPr>
        </p:nvGraphicFramePr>
        <p:xfrm>
          <a:off x="177975" y="2790908"/>
          <a:ext cx="4920900" cy="159084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2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963">
                <a:tc>
                  <a:txBody>
                    <a:bodyPr/>
                    <a:lstStyle/>
                    <a:p>
                      <a:pPr algn="ctr"/>
                      <a:r>
                        <a:rPr lang="en-AU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avg_pop_SouthAmerica_in_2003 (million)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8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25.8906514285714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27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4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tablle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countries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countries.id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population_years.country_id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name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country_name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min(population) AS  min_pop_in_2007 (million)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tablle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WHERE year = 2007;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0577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What country had the smallest population in 2007?</a:t>
            </a:r>
          </a:p>
          <a:p>
            <a:r>
              <a:rPr lang="en-AU" dirty="0"/>
              <a:t>﻿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296888453"/>
              </p:ext>
            </p:extLst>
          </p:nvPr>
        </p:nvGraphicFramePr>
        <p:xfrm>
          <a:off x="177975" y="2486687"/>
          <a:ext cx="4920900" cy="109943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5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8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country_name</a:t>
                      </a:r>
                      <a:endParaRPr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min_pop_in</a:t>
                      </a:r>
                      <a:r>
                        <a:rPr lang="en-AU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_2007</a:t>
                      </a:r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000" b="1" dirty="0">
                          <a:solidFill>
                            <a:schemeClr val="bg1"/>
                          </a:solidFill>
                          <a:latin typeface="+mn-lt"/>
                          <a:cs typeface="Courier New" panose="02070309020205020404" pitchFamily="49" charset="0"/>
                        </a:rPr>
                        <a:t>(million)</a:t>
                      </a:r>
                      <a:endParaRPr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Niue</a:t>
                      </a:r>
                      <a:r>
                        <a:rPr lang="en-AU" sz="800" dirty="0">
                          <a:effectLst/>
                        </a:rPr>
                        <a:t> 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0.00216</a:t>
                      </a:r>
                      <a:r>
                        <a:rPr lang="en-AU" sz="800" dirty="0">
                          <a:effectLst/>
                        </a:rPr>
                        <a:t> 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22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5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﻿WITH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tablle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countries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ON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countries.id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population_years.country_id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name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country_name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AVG(population)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avg_pop_of_poland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(million)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tablle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WHERE name = 'Poland’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296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What is the average population of Poland during the time period covered by this dataset?</a:t>
            </a:r>
          </a:p>
          <a:p>
            <a:r>
              <a:rPr lang="en-AU" dirty="0"/>
              <a:t> 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077256863"/>
              </p:ext>
            </p:extLst>
          </p:nvPr>
        </p:nvGraphicFramePr>
        <p:xfrm>
          <a:off x="177975" y="2609763"/>
          <a:ext cx="4920899" cy="13324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5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1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country_name</a:t>
                      </a:r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avg_pop_of_</a:t>
                      </a:r>
                      <a:r>
                        <a:rPr lang="en-AU" sz="10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poland</a:t>
                      </a:r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000" b="1" dirty="0">
                          <a:solidFill>
                            <a:schemeClr val="bg1"/>
                          </a:solidFill>
                          <a:latin typeface="+mn-lt"/>
                          <a:cs typeface="Courier New" panose="02070309020205020404" pitchFamily="49" charset="0"/>
                        </a:rPr>
                        <a:t>(million)</a:t>
                      </a:r>
                      <a:endParaRPr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2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Poland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38.5606790909091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78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6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name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country_name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countries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WHERE name LIKE '%The%'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How many countries have the word “The” in their name?</a:t>
            </a:r>
          </a:p>
          <a:p>
            <a:r>
              <a:rPr lang="en-AU" dirty="0"/>
              <a:t>	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255094641"/>
              </p:ext>
            </p:extLst>
          </p:nvPr>
        </p:nvGraphicFramePr>
        <p:xfrm>
          <a:off x="177975" y="3189000"/>
          <a:ext cx="4920900" cy="166187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2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ountry_name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0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Bahamas, The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0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Netherlands Antilles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0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Netherlands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0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Gambia, The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5631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723</Words>
  <Application>Microsoft Macintosh PowerPoint</Application>
  <PresentationFormat>On-screen Show (16:9)</PresentationFormat>
  <Paragraphs>151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Roboto Thin</vt:lpstr>
      <vt:lpstr>Courier New</vt:lpstr>
      <vt:lpstr>Roboto</vt:lpstr>
      <vt:lpstr>Dosis</vt:lpstr>
      <vt:lpstr>Roboto Black</vt:lpstr>
      <vt:lpstr>Arial</vt:lpstr>
      <vt:lpstr>Simple Light</vt:lpstr>
      <vt:lpstr>Simple Light</vt:lpstr>
      <vt:lpstr>Simple Light</vt:lpstr>
      <vt:lpstr>PowerPoint Presentation</vt:lpstr>
      <vt:lpstr>Dataset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Olanike Adeoye</cp:lastModifiedBy>
  <cp:revision>10</cp:revision>
  <dcterms:modified xsi:type="dcterms:W3CDTF">2020-05-25T06:05:50Z</dcterms:modified>
</cp:coreProperties>
</file>